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9" r:id="rId3"/>
    <p:sldId id="294" r:id="rId4"/>
    <p:sldId id="289" r:id="rId5"/>
    <p:sldId id="322" r:id="rId6"/>
    <p:sldId id="312" r:id="rId7"/>
    <p:sldId id="315" r:id="rId8"/>
    <p:sldId id="258" r:id="rId9"/>
    <p:sldId id="284" r:id="rId10"/>
    <p:sldId id="277" r:id="rId11"/>
    <p:sldId id="323" r:id="rId12"/>
    <p:sldId id="324" r:id="rId13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" initials="M" lastIdx="1" clrIdx="0">
    <p:extLst>
      <p:ext uri="{19B8F6BF-5375-455C-9EA6-DF929625EA0E}">
        <p15:presenceInfo xmlns:p15="http://schemas.microsoft.com/office/powerpoint/2012/main" userId="Mike" providerId="None"/>
      </p:ext>
    </p:extLst>
  </p:cmAuthor>
  <p:cmAuthor id="2" name="Mike Johnson" initials="MJ" lastIdx="1" clrIdx="1">
    <p:extLst>
      <p:ext uri="{19B8F6BF-5375-455C-9EA6-DF929625EA0E}">
        <p15:presenceInfo xmlns:p15="http://schemas.microsoft.com/office/powerpoint/2012/main" userId="7af1656fcec2fb77" providerId="Windows Live"/>
      </p:ext>
    </p:extLst>
  </p:cmAuthor>
  <p:cmAuthor id="3" name="Jill Beauchamp" initials="JB" lastIdx="5" clrIdx="2">
    <p:extLst>
      <p:ext uri="{19B8F6BF-5375-455C-9EA6-DF929625EA0E}">
        <p15:presenceInfo xmlns:p15="http://schemas.microsoft.com/office/powerpoint/2012/main" userId="a32884958b04a00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2" autoAdjust="0"/>
    <p:restoredTop sz="94664" autoAdjust="0"/>
  </p:normalViewPr>
  <p:slideViewPr>
    <p:cSldViewPr>
      <p:cViewPr varScale="1">
        <p:scale>
          <a:sx n="71" d="100"/>
          <a:sy n="71" d="100"/>
        </p:scale>
        <p:origin x="10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703A1C38-7FC2-47BE-9853-D48EF6C3BBBF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F57EDEE5-2C57-4477-9272-7D6FDAD999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540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9FC8656C-7552-489F-BF4E-2E7AA7A70900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0687"/>
            <a:ext cx="5681980" cy="4604861"/>
          </a:xfrm>
          <a:prstGeom prst="rect">
            <a:avLst/>
          </a:prstGeom>
        </p:spPr>
        <p:txBody>
          <a:bodyPr vert="horz" lIns="99057" tIns="49528" rIns="99057" bIns="495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1651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97B90E35-811C-4596-8C47-4F168F6A4F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67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348A29-B7E3-407C-9D23-13F1E5852BD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5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188BD8-4D33-41BC-8114-37268D03541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0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8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18327"/>
            <a:ext cx="919886" cy="4379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E24C2-0AEF-41B6-B452-80B3393055D8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654A97-5B5D-4C92-8285-89FA9EF537E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Kaysville City, UT</a:t>
            </a:r>
            <a:br>
              <a:rPr lang="en-US" sz="4400" dirty="0"/>
            </a:br>
            <a:r>
              <a:rPr lang="en-US" sz="4400" dirty="0"/>
              <a:t>Electric Rate Study Results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44652" y="4572000"/>
            <a:ext cx="7854696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800" b="1" dirty="0"/>
              <a:t>Mark Beauchamp, CPA, CMA, MBA</a:t>
            </a:r>
          </a:p>
          <a:p>
            <a:pPr algn="ctr"/>
            <a:r>
              <a:rPr lang="en-US" sz="2800" b="1" dirty="0"/>
              <a:t>President</a:t>
            </a:r>
          </a:p>
          <a:p>
            <a:pPr algn="ctr"/>
            <a:r>
              <a:rPr lang="en-US" sz="2800" b="1" dirty="0"/>
              <a:t>Utility Financial Solutions</a:t>
            </a:r>
          </a:p>
          <a:p>
            <a:pPr algn="ctr"/>
            <a:r>
              <a:rPr lang="en-US" sz="2800" b="1" dirty="0"/>
              <a:t>616-393-9722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Monthly Charge</a:t>
            </a:r>
            <a:br>
              <a:rPr lang="en-US" dirty="0">
                <a:latin typeface="Arial" charset="0"/>
                <a:cs typeface="Arial" charset="0"/>
              </a:rPr>
            </a:br>
            <a:endParaRPr lang="en-US" sz="24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1693" y="2971800"/>
            <a:ext cx="3640613" cy="133989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Solar Avoided Cost per kWh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81200"/>
            <a:ext cx="7471299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793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Residential Option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20712" y="4343400"/>
            <a:ext cx="7391400" cy="1728457"/>
          </a:xfrm>
        </p:spPr>
        <p:txBody>
          <a:bodyPr>
            <a:normAutofit/>
          </a:bodyPr>
          <a:lstStyle/>
          <a:p>
            <a:r>
              <a:rPr lang="en-US" dirty="0"/>
              <a:t>Additional Charge per Month per installed kW. Example: 5 kW Solar unit would be Charged $19.09 ($3.82 times five)</a:t>
            </a: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5553716"/>
            <a:ext cx="2111375" cy="122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752600"/>
            <a:ext cx="7308126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5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0" rIns="0" bIns="0" anchor="b">
            <a:normAutofit/>
          </a:bodyPr>
          <a:lstStyle/>
          <a:p>
            <a:pPr algn="ctr"/>
            <a:r>
              <a:rPr lang="en-US" dirty="0"/>
              <a:t>Assumptions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48200" y="2057400"/>
            <a:ext cx="4038600" cy="44348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Financing New Building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Start building in 2020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Over 12 years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6% interest rate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Capital Plan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2017 - $2,250,000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2018 - $1,950,000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2019 - $750,000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2020 - $750,000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Plus building cost of $4.6M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2021 - $750,000</a:t>
            </a:r>
          </a:p>
          <a:p>
            <a:pPr lvl="1">
              <a:lnSpc>
                <a:spcPct val="90000"/>
              </a:lnSpc>
            </a:pPr>
            <a:endParaRPr lang="en-US" sz="2200" dirty="0"/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  <a:buNone/>
            </a:pPr>
            <a:endParaRPr lang="en-US" sz="2200" dirty="0"/>
          </a:p>
          <a:p>
            <a:pPr eaLnBrk="1" hangingPunct="1">
              <a:lnSpc>
                <a:spcPct val="90000"/>
              </a:lnSpc>
              <a:buNone/>
            </a:pPr>
            <a:endParaRPr lang="en-US" sz="24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2072485"/>
            <a:ext cx="4038600" cy="44348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Purchase Power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2.5% increase through 2021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Annual Inflation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2.5% increase through 2021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Annual Growth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1.5% increase through 2021</a:t>
            </a:r>
          </a:p>
          <a:p>
            <a:pPr>
              <a:lnSpc>
                <a:spcPct val="90000"/>
              </a:lnSpc>
              <a:buNone/>
            </a:pPr>
            <a:endParaRPr lang="en-US" sz="2200" dirty="0"/>
          </a:p>
          <a:p>
            <a:pPr eaLnBrk="1" hangingPunct="1">
              <a:lnSpc>
                <a:spcPct val="9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340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Projection without Rate Change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030" y="2590800"/>
            <a:ext cx="8913939" cy="164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0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Recommended Rate Track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30" y="2895600"/>
            <a:ext cx="8913939" cy="164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43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dirty="0"/>
              <a:t>Debt Coverage Ratio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920" y="2590800"/>
            <a:ext cx="8754160" cy="184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6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Electric Department </a:t>
            </a:r>
            <a:br>
              <a:rPr lang="en-US" dirty="0"/>
            </a:br>
            <a:r>
              <a:rPr lang="en-US" dirty="0"/>
              <a:t>Minimum Cash Reserve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274" y="2362200"/>
            <a:ext cx="8973451" cy="282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1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Electric Department</a:t>
            </a:r>
            <a:br>
              <a:rPr lang="en-US" dirty="0"/>
            </a:br>
            <a:r>
              <a:rPr lang="en-US" dirty="0"/>
              <a:t>Target Operating Income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2362200"/>
            <a:ext cx="8973451" cy="282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401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Electric Cost of Service Results 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151" y="2895600"/>
            <a:ext cx="5827697" cy="16561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Energy Charges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639" y="2971800"/>
            <a:ext cx="3876722" cy="144594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4055</TotalTime>
  <Words>137</Words>
  <Application>Microsoft Office PowerPoint</Application>
  <PresentationFormat>On-screen Show (4:3)</PresentationFormat>
  <Paragraphs>38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Flow</vt:lpstr>
      <vt:lpstr>Kaysville City, UT Electric Rate Study Results</vt:lpstr>
      <vt:lpstr>Assumptions</vt:lpstr>
      <vt:lpstr>Projection without Rate Change</vt:lpstr>
      <vt:lpstr>Recommended Rate Track</vt:lpstr>
      <vt:lpstr>Debt Coverage Ratio</vt:lpstr>
      <vt:lpstr>Electric Department  Minimum Cash Reserve</vt:lpstr>
      <vt:lpstr>Electric Department Target Operating Income</vt:lpstr>
      <vt:lpstr>Electric Cost of Service Results </vt:lpstr>
      <vt:lpstr>Energy Charges</vt:lpstr>
      <vt:lpstr>Monthly Charge </vt:lpstr>
      <vt:lpstr>Solar Avoided Cost per kWh</vt:lpstr>
      <vt:lpstr>Residential Option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IID Preliminary</dc:title>
  <dc:creator>Mike Johnson (UFS)</dc:creator>
  <cp:lastModifiedBy>Maria Devereux</cp:lastModifiedBy>
  <cp:revision>124</cp:revision>
  <cp:lastPrinted>2015-02-19T00:05:18Z</cp:lastPrinted>
  <dcterms:created xsi:type="dcterms:W3CDTF">2011-05-16T10:24:38Z</dcterms:created>
  <dcterms:modified xsi:type="dcterms:W3CDTF">2016-04-26T18:01:00Z</dcterms:modified>
</cp:coreProperties>
</file>